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73" r:id="rId5"/>
    <p:sldId id="274" r:id="rId6"/>
    <p:sldId id="268" r:id="rId7"/>
    <p:sldId id="275" r:id="rId8"/>
    <p:sldId id="269" r:id="rId9"/>
    <p:sldId id="271" r:id="rId10"/>
    <p:sldId id="272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>
        <p:scale>
          <a:sx n="75" d="100"/>
          <a:sy n="75" d="100"/>
        </p:scale>
        <p:origin x="-1830" y="-4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B1E88-00DD-4F1B-94DA-F92810BB308B}" type="datetimeFigureOut">
              <a:rPr lang="en-GB" smtClean="0"/>
              <a:t>16/01/2015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5E33D-832E-471B-9A1E-087C032BEE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163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B1E88-00DD-4F1B-94DA-F92810BB308B}" type="datetimeFigureOut">
              <a:rPr lang="en-GB" smtClean="0"/>
              <a:t>16/01/2015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5E33D-832E-471B-9A1E-087C032BEE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0157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B1E88-00DD-4F1B-94DA-F92810BB308B}" type="datetimeFigureOut">
              <a:rPr lang="en-GB" smtClean="0"/>
              <a:t>16/01/2015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5E33D-832E-471B-9A1E-087C032BEE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0857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B1E88-00DD-4F1B-94DA-F92810BB308B}" type="datetimeFigureOut">
              <a:rPr lang="en-GB" smtClean="0"/>
              <a:t>16/01/2015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5E33D-832E-471B-9A1E-087C032BEE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3072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B1E88-00DD-4F1B-94DA-F92810BB308B}" type="datetimeFigureOut">
              <a:rPr lang="en-GB" smtClean="0"/>
              <a:t>16/01/2015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5E33D-832E-471B-9A1E-087C032BEE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4952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B1E88-00DD-4F1B-94DA-F92810BB308B}" type="datetimeFigureOut">
              <a:rPr lang="en-GB" smtClean="0"/>
              <a:t>16/01/2015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5E33D-832E-471B-9A1E-087C032BEE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4425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B1E88-00DD-4F1B-94DA-F92810BB308B}" type="datetimeFigureOut">
              <a:rPr lang="en-GB" smtClean="0"/>
              <a:t>16/01/2015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5E33D-832E-471B-9A1E-087C032BEE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5677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B1E88-00DD-4F1B-94DA-F92810BB308B}" type="datetimeFigureOut">
              <a:rPr lang="en-GB" smtClean="0"/>
              <a:t>16/01/2015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5E33D-832E-471B-9A1E-087C032BEE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7923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B1E88-00DD-4F1B-94DA-F92810BB308B}" type="datetimeFigureOut">
              <a:rPr lang="en-GB" smtClean="0"/>
              <a:t>16/01/2015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5E33D-832E-471B-9A1E-087C032BEE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354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B1E88-00DD-4F1B-94DA-F92810BB308B}" type="datetimeFigureOut">
              <a:rPr lang="en-GB" smtClean="0"/>
              <a:t>16/01/2015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5E33D-832E-471B-9A1E-087C032BEE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9112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B1E88-00DD-4F1B-94DA-F92810BB308B}" type="datetimeFigureOut">
              <a:rPr lang="en-GB" smtClean="0"/>
              <a:t>16/01/2015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5E33D-832E-471B-9A1E-087C032BEE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6711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CB1E88-00DD-4F1B-94DA-F92810BB308B}" type="datetimeFigureOut">
              <a:rPr lang="en-GB" smtClean="0"/>
              <a:t>16/01/2015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15E33D-832E-471B-9A1E-087C032BEE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3819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3.jpeg"/><Relationship Id="rId12" Type="http://schemas.openxmlformats.org/officeDocument/2006/relationships/image" Target="../media/image5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11" Type="http://schemas.openxmlformats.org/officeDocument/2006/relationships/slide" Target="slide5.xml"/><Relationship Id="rId5" Type="http://schemas.openxmlformats.org/officeDocument/2006/relationships/image" Target="../media/image2.jpeg"/><Relationship Id="rId15" Type="http://schemas.openxmlformats.org/officeDocument/2006/relationships/image" Target="../media/image7.jpeg"/><Relationship Id="rId10" Type="http://schemas.openxmlformats.org/officeDocument/2006/relationships/slide" Target="slide10.xml"/><Relationship Id="rId4" Type="http://schemas.openxmlformats.org/officeDocument/2006/relationships/slide" Target="slide9.xml"/><Relationship Id="rId9" Type="http://schemas.openxmlformats.org/officeDocument/2006/relationships/image" Target="../media/image4.jpeg"/><Relationship Id="rId14" Type="http://schemas.openxmlformats.org/officeDocument/2006/relationships/slide" Target="slide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8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peoplescollectionwales.co.uk/sites/default/files/images/2014/February/GTJ11814_2.jpg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8.pn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8.pn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E:\Celyn i CBAC\CYMDEITHAS\Mynwent.jpe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52" y="4653136"/>
            <a:ext cx="2632239" cy="2230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E:\Celyn i CBAC\POBL\GTJ10400_2.jpe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665836"/>
            <a:ext cx="3173882" cy="220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3" descr="E:\Celyn i CBAC\ADEILADAU\Deiniol Capel.jpe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1" y="-54226"/>
            <a:ext cx="2617787" cy="265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E:\Celyn i CBAC\CYMDEITHAS\GTJ10386_2 copy.jpe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292" y="4653136"/>
            <a:ext cx="3412623" cy="2218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68" y="44624"/>
            <a:ext cx="2812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Y </a:t>
            </a:r>
            <a:r>
              <a:rPr lang="en-GB" b="1" dirty="0" err="1" smtClean="0">
                <a:solidFill>
                  <a:schemeClr val="bg1"/>
                </a:solidFill>
              </a:rPr>
              <a:t>CHWALU</a:t>
            </a:r>
            <a:r>
              <a:rPr lang="en-GB" b="1" dirty="0" smtClean="0">
                <a:solidFill>
                  <a:schemeClr val="bg1"/>
                </a:solidFill>
              </a:rPr>
              <a:t> </a:t>
            </a:r>
            <a:r>
              <a:rPr lang="en-GB" b="1" dirty="0" err="1" smtClean="0">
                <a:solidFill>
                  <a:schemeClr val="bg1"/>
                </a:solidFill>
              </a:rPr>
              <a:t>A’R</a:t>
            </a:r>
            <a:r>
              <a:rPr lang="en-GB" b="1" dirty="0" smtClean="0">
                <a:solidFill>
                  <a:schemeClr val="bg1"/>
                </a:solidFill>
              </a:rPr>
              <a:t> </a:t>
            </a:r>
            <a:r>
              <a:rPr lang="en-GB" b="1" dirty="0" err="1" smtClean="0">
                <a:solidFill>
                  <a:schemeClr val="bg1"/>
                </a:solidFill>
              </a:rPr>
              <a:t>MUDO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hlinkClick r:id="rId10" action="ppaction://hlinksldjump"/>
          </p:cNvPr>
          <p:cNvSpPr txBox="1"/>
          <p:nvPr/>
        </p:nvSpPr>
        <p:spPr>
          <a:xfrm>
            <a:off x="2538884" y="431096"/>
            <a:ext cx="4029493" cy="374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Book Antiqua" panose="02040602050305030304" pitchFamily="18" charset="0"/>
              </a:rPr>
              <a:t>Beth </a:t>
            </a:r>
            <a:r>
              <a:rPr lang="en-GB" sz="1600" dirty="0" err="1" smtClean="0">
                <a:latin typeface="Book Antiqua" panose="02040602050305030304" pitchFamily="18" charset="0"/>
              </a:rPr>
              <a:t>sy’n</a:t>
            </a:r>
            <a:r>
              <a:rPr lang="en-GB" sz="1600" dirty="0" smtClean="0">
                <a:latin typeface="Book Antiqua" panose="02040602050305030304" pitchFamily="18" charset="0"/>
              </a:rPr>
              <a:t> </a:t>
            </a:r>
            <a:r>
              <a:rPr lang="en-GB" sz="1600" dirty="0" err="1" smtClean="0">
                <a:latin typeface="Book Antiqua" panose="02040602050305030304" pitchFamily="18" charset="0"/>
              </a:rPr>
              <a:t>mynd</a:t>
            </a:r>
            <a:r>
              <a:rPr lang="en-GB" sz="1600" dirty="0" smtClean="0">
                <a:latin typeface="Book Antiqua" panose="02040602050305030304" pitchFamily="18" charset="0"/>
              </a:rPr>
              <a:t> </a:t>
            </a:r>
            <a:r>
              <a:rPr lang="en-GB" sz="1600" dirty="0" err="1" smtClean="0">
                <a:latin typeface="Book Antiqua" panose="02040602050305030304" pitchFamily="18" charset="0"/>
              </a:rPr>
              <a:t>trwy</a:t>
            </a:r>
            <a:r>
              <a:rPr lang="en-GB" sz="1600" dirty="0" smtClean="0">
                <a:latin typeface="Book Antiqua" panose="02040602050305030304" pitchFamily="18" charset="0"/>
              </a:rPr>
              <a:t> </a:t>
            </a:r>
            <a:r>
              <a:rPr lang="en-GB" sz="1600" dirty="0" err="1" smtClean="0">
                <a:latin typeface="Book Antiqua" panose="02040602050305030304" pitchFamily="18" charset="0"/>
              </a:rPr>
              <a:t>feddwl</a:t>
            </a:r>
            <a:r>
              <a:rPr lang="en-GB" sz="1600" dirty="0" smtClean="0">
                <a:latin typeface="Book Antiqua" panose="02040602050305030304" pitchFamily="18" charset="0"/>
              </a:rPr>
              <a:t> y </a:t>
            </a:r>
            <a:r>
              <a:rPr lang="en-GB" sz="1600" dirty="0" err="1" smtClean="0">
                <a:latin typeface="Book Antiqua" panose="02040602050305030304" pitchFamily="18" charset="0"/>
              </a:rPr>
              <a:t>plentyn</a:t>
            </a:r>
            <a:r>
              <a:rPr lang="en-GB" sz="1600" dirty="0" smtClean="0">
                <a:latin typeface="Book Antiqua" panose="02040602050305030304" pitchFamily="18" charset="0"/>
              </a:rPr>
              <a:t>?</a:t>
            </a:r>
          </a:p>
          <a:p>
            <a:pPr marL="177800" indent="-1778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Book Antiqua" panose="02040602050305030304" pitchFamily="18" charset="0"/>
              </a:rPr>
              <a:t>Beth </a:t>
            </a:r>
            <a:r>
              <a:rPr lang="en-GB" sz="1600" dirty="0" err="1" smtClean="0">
                <a:latin typeface="Book Antiqua" panose="02040602050305030304" pitchFamily="18" charset="0"/>
              </a:rPr>
              <a:t>sy’n</a:t>
            </a:r>
            <a:r>
              <a:rPr lang="en-GB" sz="1600" dirty="0" smtClean="0">
                <a:latin typeface="Book Antiqua" panose="02040602050305030304" pitchFamily="18" charset="0"/>
              </a:rPr>
              <a:t> </a:t>
            </a:r>
            <a:r>
              <a:rPr lang="en-GB" sz="1600" dirty="0" err="1" smtClean="0">
                <a:latin typeface="Book Antiqua" panose="02040602050305030304" pitchFamily="18" charset="0"/>
              </a:rPr>
              <a:t>cael</a:t>
            </a:r>
            <a:r>
              <a:rPr lang="en-GB" sz="1600" dirty="0" smtClean="0">
                <a:latin typeface="Book Antiqua" panose="02040602050305030304" pitchFamily="18" charset="0"/>
              </a:rPr>
              <a:t> </a:t>
            </a:r>
            <a:r>
              <a:rPr lang="en-GB" sz="1600" dirty="0" err="1" smtClean="0">
                <a:latin typeface="Book Antiqua" panose="02040602050305030304" pitchFamily="18" charset="0"/>
              </a:rPr>
              <a:t>ei</a:t>
            </a:r>
            <a:r>
              <a:rPr lang="en-GB" sz="1600" dirty="0" smtClean="0">
                <a:latin typeface="Book Antiqua" panose="02040602050305030304" pitchFamily="18" charset="0"/>
              </a:rPr>
              <a:t> </a:t>
            </a:r>
            <a:r>
              <a:rPr lang="en-GB" sz="1600" dirty="0" err="1" smtClean="0">
                <a:latin typeface="Book Antiqua" panose="02040602050305030304" pitchFamily="18" charset="0"/>
              </a:rPr>
              <a:t>werthu</a:t>
            </a:r>
            <a:r>
              <a:rPr lang="en-GB" sz="1600" dirty="0" smtClean="0">
                <a:latin typeface="Book Antiqua" panose="02040602050305030304" pitchFamily="18" charset="0"/>
              </a:rPr>
              <a:t> </a:t>
            </a:r>
            <a:r>
              <a:rPr lang="en-GB" sz="1600" dirty="0" err="1" smtClean="0">
                <a:latin typeface="Book Antiqua" panose="02040602050305030304" pitchFamily="18" charset="0"/>
              </a:rPr>
              <a:t>yn</a:t>
            </a:r>
            <a:r>
              <a:rPr lang="en-GB" sz="1600" dirty="0" smtClean="0">
                <a:latin typeface="Book Antiqua" panose="02040602050305030304" pitchFamily="18" charset="0"/>
              </a:rPr>
              <a:t> </a:t>
            </a:r>
            <a:r>
              <a:rPr lang="en-GB" sz="1600" dirty="0" err="1" smtClean="0">
                <a:latin typeface="Book Antiqua" panose="02040602050305030304" pitchFamily="18" charset="0"/>
              </a:rPr>
              <a:t>yr</a:t>
            </a:r>
            <a:r>
              <a:rPr lang="en-GB" sz="1600" dirty="0" smtClean="0">
                <a:latin typeface="Book Antiqua" panose="02040602050305030304" pitchFamily="18" charset="0"/>
              </a:rPr>
              <a:t> </a:t>
            </a:r>
            <a:r>
              <a:rPr lang="en-GB" sz="1600" dirty="0" err="1" smtClean="0">
                <a:latin typeface="Book Antiqua" panose="02040602050305030304" pitchFamily="18" charset="0"/>
              </a:rPr>
              <a:t>ocsiwn</a:t>
            </a:r>
            <a:r>
              <a:rPr lang="en-GB" sz="1600" dirty="0" smtClean="0">
                <a:latin typeface="Book Antiqua" panose="02040602050305030304" pitchFamily="18" charset="0"/>
              </a:rPr>
              <a:t>?</a:t>
            </a:r>
          </a:p>
          <a:p>
            <a:pPr marL="177800" indent="-1778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GB" sz="1600" dirty="0" err="1" smtClean="0">
                <a:latin typeface="Book Antiqua" panose="02040602050305030304" pitchFamily="18" charset="0"/>
              </a:rPr>
              <a:t>Sut</a:t>
            </a:r>
            <a:r>
              <a:rPr lang="en-GB" sz="1600" dirty="0" smtClean="0">
                <a:latin typeface="Book Antiqua" panose="02040602050305030304" pitchFamily="18" charset="0"/>
              </a:rPr>
              <a:t> </a:t>
            </a:r>
            <a:r>
              <a:rPr lang="en-GB" sz="1600" dirty="0" err="1" smtClean="0">
                <a:latin typeface="Book Antiqua" panose="02040602050305030304" pitchFamily="18" charset="0"/>
              </a:rPr>
              <a:t>roedden</a:t>
            </a:r>
            <a:r>
              <a:rPr lang="en-GB" sz="1600" dirty="0" smtClean="0">
                <a:latin typeface="Book Antiqua" panose="02040602050305030304" pitchFamily="18" charset="0"/>
              </a:rPr>
              <a:t> </a:t>
            </a:r>
            <a:r>
              <a:rPr lang="en-GB" sz="1600" dirty="0" err="1" smtClean="0">
                <a:latin typeface="Book Antiqua" panose="02040602050305030304" pitchFamily="18" charset="0"/>
              </a:rPr>
              <a:t>nhw’n</a:t>
            </a:r>
            <a:r>
              <a:rPr lang="en-GB" sz="1600" dirty="0" smtClean="0">
                <a:latin typeface="Book Antiqua" panose="02040602050305030304" pitchFamily="18" charset="0"/>
              </a:rPr>
              <a:t> </a:t>
            </a:r>
            <a:r>
              <a:rPr lang="en-GB" sz="1600" dirty="0" err="1" smtClean="0">
                <a:latin typeface="Book Antiqua" panose="02040602050305030304" pitchFamily="18" charset="0"/>
              </a:rPr>
              <a:t>symud</a:t>
            </a:r>
            <a:r>
              <a:rPr lang="en-GB" sz="1600" dirty="0" smtClean="0">
                <a:latin typeface="Book Antiqua" panose="02040602050305030304" pitchFamily="18" charset="0"/>
              </a:rPr>
              <a:t> </a:t>
            </a:r>
            <a:r>
              <a:rPr lang="en-GB" sz="1600" dirty="0" err="1" smtClean="0">
                <a:latin typeface="Book Antiqua" panose="02040602050305030304" pitchFamily="18" charset="0"/>
              </a:rPr>
              <a:t>dodrefn</a:t>
            </a:r>
            <a:r>
              <a:rPr lang="en-GB" sz="1600" dirty="0" smtClean="0">
                <a:latin typeface="Book Antiqua" panose="02040602050305030304" pitchFamily="18" charset="0"/>
              </a:rPr>
              <a:t>? </a:t>
            </a:r>
            <a:r>
              <a:rPr lang="en-GB" sz="1600" dirty="0" err="1" smtClean="0">
                <a:latin typeface="Book Antiqua" panose="02040602050305030304" pitchFamily="18" charset="0"/>
              </a:rPr>
              <a:t>Disgrifiwch</a:t>
            </a:r>
            <a:r>
              <a:rPr lang="en-GB" sz="1600" dirty="0" smtClean="0">
                <a:latin typeface="Book Antiqua" panose="02040602050305030304" pitchFamily="18" charset="0"/>
              </a:rPr>
              <a:t> </a:t>
            </a:r>
            <a:r>
              <a:rPr lang="en-GB" sz="1600" dirty="0" err="1" smtClean="0">
                <a:latin typeface="Book Antiqua" panose="02040602050305030304" pitchFamily="18" charset="0"/>
              </a:rPr>
              <a:t>drafnidiaeth</a:t>
            </a:r>
            <a:r>
              <a:rPr lang="en-GB" sz="1600" dirty="0" smtClean="0">
                <a:latin typeface="Book Antiqua" panose="02040602050305030304" pitchFamily="18" charset="0"/>
              </a:rPr>
              <a:t> y </a:t>
            </a:r>
            <a:r>
              <a:rPr lang="en-GB" sz="1600" dirty="0" err="1" smtClean="0">
                <a:latin typeface="Book Antiqua" panose="02040602050305030304" pitchFamily="18" charset="0"/>
              </a:rPr>
              <a:t>cyfnod</a:t>
            </a:r>
            <a:r>
              <a:rPr lang="en-GB" sz="1600" dirty="0" smtClean="0">
                <a:latin typeface="Book Antiqua" panose="02040602050305030304" pitchFamily="18" charset="0"/>
              </a:rPr>
              <a:t>.</a:t>
            </a:r>
          </a:p>
          <a:p>
            <a:pPr marL="177800" indent="-1778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GB" sz="1600" dirty="0" err="1" smtClean="0">
                <a:latin typeface="Book Antiqua" panose="02040602050305030304" pitchFamily="18" charset="0"/>
              </a:rPr>
              <a:t>Sut</a:t>
            </a:r>
            <a:r>
              <a:rPr lang="en-GB" sz="1600" dirty="0" smtClean="0">
                <a:latin typeface="Book Antiqua" panose="02040602050305030304" pitchFamily="18" charset="0"/>
              </a:rPr>
              <a:t> </a:t>
            </a:r>
            <a:r>
              <a:rPr lang="en-GB" sz="1600" dirty="0" err="1" smtClean="0">
                <a:latin typeface="Book Antiqua" panose="02040602050305030304" pitchFamily="18" charset="0"/>
              </a:rPr>
              <a:t>byddech</a:t>
            </a:r>
            <a:r>
              <a:rPr lang="en-GB" sz="1600" dirty="0" smtClean="0">
                <a:latin typeface="Book Antiqua" panose="02040602050305030304" pitchFamily="18" charset="0"/>
              </a:rPr>
              <a:t> </a:t>
            </a:r>
            <a:r>
              <a:rPr lang="en-GB" sz="1600" dirty="0" err="1" smtClean="0">
                <a:latin typeface="Book Antiqua" panose="02040602050305030304" pitchFamily="18" charset="0"/>
              </a:rPr>
              <a:t>chi’n</a:t>
            </a:r>
            <a:r>
              <a:rPr lang="en-GB" sz="1600" dirty="0" smtClean="0">
                <a:latin typeface="Book Antiqua" panose="02040602050305030304" pitchFamily="18" charset="0"/>
              </a:rPr>
              <a:t> </a:t>
            </a:r>
            <a:r>
              <a:rPr lang="en-GB" sz="1600" dirty="0" err="1" smtClean="0">
                <a:latin typeface="Book Antiqua" panose="02040602050305030304" pitchFamily="18" charset="0"/>
              </a:rPr>
              <a:t>teimlo</a:t>
            </a:r>
            <a:r>
              <a:rPr lang="en-GB" sz="1600" dirty="0" smtClean="0">
                <a:latin typeface="Book Antiqua" panose="02040602050305030304" pitchFamily="18" charset="0"/>
              </a:rPr>
              <a:t> am </a:t>
            </a:r>
            <a:r>
              <a:rPr lang="en-GB" sz="1600" dirty="0" err="1" smtClean="0">
                <a:latin typeface="Book Antiqua" panose="02040602050305030304" pitchFamily="18" charset="0"/>
              </a:rPr>
              <a:t>orfod</a:t>
            </a:r>
            <a:r>
              <a:rPr lang="en-GB" sz="1600" dirty="0" smtClean="0">
                <a:latin typeface="Book Antiqua" panose="02040602050305030304" pitchFamily="18" charset="0"/>
              </a:rPr>
              <a:t> </a:t>
            </a:r>
            <a:r>
              <a:rPr lang="en-GB" sz="1600" dirty="0" err="1" smtClean="0">
                <a:latin typeface="Book Antiqua" panose="02040602050305030304" pitchFamily="18" charset="0"/>
              </a:rPr>
              <a:t>symud</a:t>
            </a:r>
            <a:r>
              <a:rPr lang="en-GB" sz="1600" dirty="0" smtClean="0">
                <a:latin typeface="Book Antiqua" panose="02040602050305030304" pitchFamily="18" charset="0"/>
              </a:rPr>
              <a:t> i </a:t>
            </a:r>
            <a:r>
              <a:rPr lang="en-GB" sz="1600" dirty="0" err="1" smtClean="0">
                <a:latin typeface="Book Antiqua" panose="02040602050305030304" pitchFamily="18" charset="0"/>
              </a:rPr>
              <a:t>ysgol</a:t>
            </a:r>
            <a:r>
              <a:rPr lang="en-GB" sz="1600" dirty="0" smtClean="0">
                <a:latin typeface="Book Antiqua" panose="02040602050305030304" pitchFamily="18" charset="0"/>
              </a:rPr>
              <a:t> </a:t>
            </a:r>
            <a:r>
              <a:rPr lang="en-GB" sz="1600" dirty="0" err="1" smtClean="0">
                <a:latin typeface="Book Antiqua" panose="02040602050305030304" pitchFamily="18" charset="0"/>
              </a:rPr>
              <a:t>newydd</a:t>
            </a:r>
            <a:r>
              <a:rPr lang="en-GB" sz="1600" dirty="0" smtClean="0">
                <a:latin typeface="Book Antiqua" panose="02040602050305030304" pitchFamily="18" charset="0"/>
              </a:rPr>
              <a:t>/</a:t>
            </a:r>
            <a:r>
              <a:rPr lang="en-GB" sz="1600" dirty="0" err="1">
                <a:latin typeface="Book Antiqua" panose="02040602050305030304" pitchFamily="18" charset="0"/>
              </a:rPr>
              <a:t>c</a:t>
            </a:r>
            <a:r>
              <a:rPr lang="en-GB" sz="1600" dirty="0" err="1" smtClean="0">
                <a:latin typeface="Book Antiqua" panose="02040602050305030304" pitchFamily="18" charset="0"/>
              </a:rPr>
              <a:t>olli</a:t>
            </a:r>
            <a:r>
              <a:rPr lang="en-GB" sz="1600" dirty="0" smtClean="0">
                <a:latin typeface="Book Antiqua" panose="02040602050305030304" pitchFamily="18" charset="0"/>
              </a:rPr>
              <a:t> </a:t>
            </a:r>
            <a:r>
              <a:rPr lang="en-GB" sz="1600" dirty="0" err="1" smtClean="0">
                <a:latin typeface="Book Antiqua" panose="02040602050305030304" pitchFamily="18" charset="0"/>
              </a:rPr>
              <a:t>ffrindiau</a:t>
            </a:r>
            <a:r>
              <a:rPr lang="en-GB" sz="1600" dirty="0" smtClean="0">
                <a:latin typeface="Book Antiqua" panose="02040602050305030304" pitchFamily="18" charset="0"/>
              </a:rPr>
              <a:t>?</a:t>
            </a:r>
          </a:p>
          <a:p>
            <a:pPr marL="177800" indent="-1778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Book Antiqua" panose="02040602050305030304" pitchFamily="18" charset="0"/>
              </a:rPr>
              <a:t>Y </a:t>
            </a:r>
            <a:r>
              <a:rPr lang="en-GB" sz="1600" dirty="0" err="1" smtClean="0">
                <a:latin typeface="Book Antiqua" panose="02040602050305030304" pitchFamily="18" charset="0"/>
              </a:rPr>
              <a:t>capel</a:t>
            </a:r>
            <a:r>
              <a:rPr lang="en-GB" sz="1600" dirty="0" smtClean="0">
                <a:latin typeface="Book Antiqua" panose="02040602050305030304" pitchFamily="18" charset="0"/>
              </a:rPr>
              <a:t> </a:t>
            </a:r>
            <a:r>
              <a:rPr lang="en-GB" sz="1600" dirty="0" err="1" smtClean="0">
                <a:latin typeface="Book Antiqua" panose="02040602050305030304" pitchFamily="18" charset="0"/>
              </a:rPr>
              <a:t>oedd</a:t>
            </a:r>
            <a:r>
              <a:rPr lang="en-GB" sz="1600" dirty="0" smtClean="0">
                <a:latin typeface="Book Antiqua" panose="02040602050305030304" pitchFamily="18" charset="0"/>
              </a:rPr>
              <a:t> y man </a:t>
            </a:r>
            <a:r>
              <a:rPr lang="en-GB" sz="1600" dirty="0" err="1" smtClean="0">
                <a:latin typeface="Book Antiqua" panose="02040602050305030304" pitchFamily="18" charset="0"/>
              </a:rPr>
              <a:t>cyfarfod</a:t>
            </a:r>
            <a:r>
              <a:rPr lang="en-GB" sz="1600" dirty="0" smtClean="0">
                <a:latin typeface="Book Antiqua" panose="02040602050305030304" pitchFamily="18" charset="0"/>
              </a:rPr>
              <a:t> </a:t>
            </a:r>
            <a:r>
              <a:rPr lang="en-GB" sz="1600" dirty="0" err="1" smtClean="0">
                <a:latin typeface="Book Antiqua" panose="02040602050305030304" pitchFamily="18" charset="0"/>
              </a:rPr>
              <a:t>yn</a:t>
            </a:r>
            <a:r>
              <a:rPr lang="en-GB" sz="1600" dirty="0" smtClean="0">
                <a:latin typeface="Book Antiqua" panose="02040602050305030304" pitchFamily="18" charset="0"/>
              </a:rPr>
              <a:t> y </a:t>
            </a:r>
            <a:r>
              <a:rPr lang="en-GB" sz="1600" dirty="0" err="1" smtClean="0">
                <a:latin typeface="Book Antiqua" panose="02040602050305030304" pitchFamily="18" charset="0"/>
              </a:rPr>
              <a:t>pentref</a:t>
            </a:r>
            <a:r>
              <a:rPr lang="en-GB" sz="1600" dirty="0" smtClean="0">
                <a:latin typeface="Book Antiqua" panose="02040602050305030304" pitchFamily="18" charset="0"/>
              </a:rPr>
              <a:t>. Pa le </a:t>
            </a:r>
            <a:r>
              <a:rPr lang="en-GB" sz="1600" dirty="0" err="1" smtClean="0">
                <a:latin typeface="Book Antiqua" panose="02040602050305030304" pitchFamily="18" charset="0"/>
              </a:rPr>
              <a:t>neu</a:t>
            </a:r>
            <a:r>
              <a:rPr lang="en-GB" sz="1600" dirty="0" smtClean="0">
                <a:latin typeface="Book Antiqua" panose="02040602050305030304" pitchFamily="18" charset="0"/>
              </a:rPr>
              <a:t> </a:t>
            </a:r>
            <a:r>
              <a:rPr lang="en-GB" sz="1600" dirty="0" err="1" smtClean="0">
                <a:latin typeface="Book Antiqua" panose="02040602050305030304" pitchFamily="18" charset="0"/>
              </a:rPr>
              <a:t>ddigwyddiad</a:t>
            </a:r>
            <a:r>
              <a:rPr lang="en-GB" sz="1600" dirty="0" smtClean="0">
                <a:latin typeface="Book Antiqua" panose="02040602050305030304" pitchFamily="18" charset="0"/>
              </a:rPr>
              <a:t> </a:t>
            </a:r>
            <a:r>
              <a:rPr lang="en-GB" sz="1600" dirty="0" err="1" smtClean="0">
                <a:latin typeface="Book Antiqua" panose="02040602050305030304" pitchFamily="18" charset="0"/>
              </a:rPr>
              <a:t>sy’n</a:t>
            </a:r>
            <a:r>
              <a:rPr lang="en-GB" sz="1600" dirty="0" smtClean="0">
                <a:latin typeface="Book Antiqua" panose="02040602050305030304" pitchFamily="18" charset="0"/>
              </a:rPr>
              <a:t> </a:t>
            </a:r>
            <a:r>
              <a:rPr lang="en-GB" sz="1600" dirty="0" err="1" smtClean="0">
                <a:latin typeface="Book Antiqua" panose="02040602050305030304" pitchFamily="18" charset="0"/>
              </a:rPr>
              <a:t>dod</a:t>
            </a:r>
            <a:r>
              <a:rPr lang="en-GB" sz="1600" dirty="0" smtClean="0">
                <a:latin typeface="Book Antiqua" panose="02040602050305030304" pitchFamily="18" charset="0"/>
              </a:rPr>
              <a:t> â </a:t>
            </a:r>
            <a:r>
              <a:rPr lang="en-GB" sz="1600" dirty="0" err="1" smtClean="0">
                <a:latin typeface="Book Antiqua" panose="02040602050305030304" pitchFamily="18" charset="0"/>
              </a:rPr>
              <a:t>phobl</a:t>
            </a:r>
            <a:r>
              <a:rPr lang="en-GB" sz="1600" dirty="0" smtClean="0">
                <a:latin typeface="Book Antiqua" panose="02040602050305030304" pitchFamily="18" charset="0"/>
              </a:rPr>
              <a:t> at </a:t>
            </a:r>
            <a:r>
              <a:rPr lang="en-GB" sz="1600" dirty="0" err="1" smtClean="0">
                <a:latin typeface="Book Antiqua" panose="02040602050305030304" pitchFamily="18" charset="0"/>
              </a:rPr>
              <a:t>ei</a:t>
            </a:r>
            <a:r>
              <a:rPr lang="en-GB" sz="1600" dirty="0" smtClean="0">
                <a:latin typeface="Book Antiqua" panose="02040602050305030304" pitchFamily="18" charset="0"/>
              </a:rPr>
              <a:t> </a:t>
            </a:r>
            <a:r>
              <a:rPr lang="en-GB" sz="1600" dirty="0" err="1" smtClean="0">
                <a:latin typeface="Book Antiqua" panose="02040602050305030304" pitchFamily="18" charset="0"/>
              </a:rPr>
              <a:t>gilydd</a:t>
            </a:r>
            <a:r>
              <a:rPr lang="en-GB" sz="1600" dirty="0" smtClean="0">
                <a:latin typeface="Book Antiqua" panose="02040602050305030304" pitchFamily="18" charset="0"/>
              </a:rPr>
              <a:t> </a:t>
            </a:r>
            <a:r>
              <a:rPr lang="en-GB" sz="1600" dirty="0" err="1" smtClean="0">
                <a:latin typeface="Book Antiqua" panose="02040602050305030304" pitchFamily="18" charset="0"/>
              </a:rPr>
              <a:t>yn</a:t>
            </a:r>
            <a:r>
              <a:rPr lang="en-GB" sz="1600" dirty="0" smtClean="0">
                <a:latin typeface="Book Antiqua" panose="02040602050305030304" pitchFamily="18" charset="0"/>
              </a:rPr>
              <a:t> </a:t>
            </a:r>
            <a:r>
              <a:rPr lang="en-GB" sz="1600" dirty="0" err="1" smtClean="0">
                <a:latin typeface="Book Antiqua" panose="02040602050305030304" pitchFamily="18" charset="0"/>
              </a:rPr>
              <a:t>eich</a:t>
            </a:r>
            <a:r>
              <a:rPr lang="en-GB" sz="1600" dirty="0" smtClean="0">
                <a:latin typeface="Book Antiqua" panose="02040602050305030304" pitchFamily="18" charset="0"/>
              </a:rPr>
              <a:t> </a:t>
            </a:r>
            <a:r>
              <a:rPr lang="en-GB" sz="1600" dirty="0" err="1" smtClean="0">
                <a:latin typeface="Book Antiqua" panose="02040602050305030304" pitchFamily="18" charset="0"/>
              </a:rPr>
              <a:t>ardal</a:t>
            </a:r>
            <a:r>
              <a:rPr lang="en-GB" sz="1600" dirty="0" smtClean="0">
                <a:latin typeface="Book Antiqua" panose="02040602050305030304" pitchFamily="18" charset="0"/>
              </a:rPr>
              <a:t> chi </a:t>
            </a:r>
            <a:r>
              <a:rPr lang="en-GB" sz="1600" dirty="0" err="1" smtClean="0">
                <a:latin typeface="Book Antiqua" panose="02040602050305030304" pitchFamily="18" charset="0"/>
              </a:rPr>
              <a:t>heddiw</a:t>
            </a:r>
            <a:r>
              <a:rPr lang="en-GB" sz="1600" dirty="0" smtClean="0">
                <a:latin typeface="Book Antiqua" panose="02040602050305030304" pitchFamily="18" charset="0"/>
              </a:rPr>
              <a:t>?</a:t>
            </a:r>
          </a:p>
          <a:p>
            <a:pPr marL="177800" indent="-1778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GB" sz="1600" dirty="0" err="1" smtClean="0">
                <a:latin typeface="Book Antiqua" panose="02040602050305030304" pitchFamily="18" charset="0"/>
              </a:rPr>
              <a:t>Petaech</a:t>
            </a:r>
            <a:r>
              <a:rPr lang="en-GB" sz="1600" dirty="0" smtClean="0">
                <a:latin typeface="Book Antiqua" panose="02040602050305030304" pitchFamily="18" charset="0"/>
              </a:rPr>
              <a:t> </a:t>
            </a:r>
            <a:r>
              <a:rPr lang="en-GB" sz="1600" dirty="0" err="1" smtClean="0">
                <a:latin typeface="Book Antiqua" panose="02040602050305030304" pitchFamily="18" charset="0"/>
              </a:rPr>
              <a:t>yn</a:t>
            </a:r>
            <a:r>
              <a:rPr lang="en-GB" sz="1600" dirty="0" smtClean="0">
                <a:latin typeface="Book Antiqua" panose="02040602050305030304" pitchFamily="18" charset="0"/>
              </a:rPr>
              <a:t> </a:t>
            </a:r>
            <a:r>
              <a:rPr lang="en-GB" sz="1600" dirty="0" err="1" smtClean="0">
                <a:latin typeface="Book Antiqua" panose="02040602050305030304" pitchFamily="18" charset="0"/>
              </a:rPr>
              <a:t>creu</a:t>
            </a:r>
            <a:r>
              <a:rPr lang="en-GB" sz="1600" dirty="0" smtClean="0">
                <a:latin typeface="Book Antiqua" panose="02040602050305030304" pitchFamily="18" charset="0"/>
              </a:rPr>
              <a:t> </a:t>
            </a:r>
            <a:r>
              <a:rPr lang="en-GB" sz="1600" dirty="0" err="1" smtClean="0">
                <a:latin typeface="Book Antiqua" panose="02040602050305030304" pitchFamily="18" charset="0"/>
              </a:rPr>
              <a:t>adeilad</a:t>
            </a:r>
            <a:r>
              <a:rPr lang="en-GB" sz="1600" dirty="0" smtClean="0">
                <a:latin typeface="Book Antiqua" panose="02040602050305030304" pitchFamily="18" charset="0"/>
              </a:rPr>
              <a:t> o Lego a </a:t>
            </a:r>
            <a:r>
              <a:rPr lang="en-GB" sz="1600" dirty="0" err="1" smtClean="0">
                <a:latin typeface="Book Antiqua" panose="02040602050305030304" pitchFamily="18" charset="0"/>
              </a:rPr>
              <a:t>rhywun</a:t>
            </a:r>
            <a:r>
              <a:rPr lang="en-GB" sz="1600" dirty="0" smtClean="0">
                <a:latin typeface="Book Antiqua" panose="02040602050305030304" pitchFamily="18" charset="0"/>
              </a:rPr>
              <a:t> </a:t>
            </a:r>
            <a:r>
              <a:rPr lang="en-GB" sz="1600" dirty="0" err="1" smtClean="0">
                <a:latin typeface="Book Antiqua" panose="02040602050305030304" pitchFamily="18" charset="0"/>
              </a:rPr>
              <a:t>yn</a:t>
            </a:r>
            <a:r>
              <a:rPr lang="en-GB" sz="1600" dirty="0" smtClean="0">
                <a:latin typeface="Book Antiqua" panose="02040602050305030304" pitchFamily="18" charset="0"/>
              </a:rPr>
              <a:t> </a:t>
            </a:r>
            <a:r>
              <a:rPr lang="en-GB" sz="1600" dirty="0" err="1" smtClean="0">
                <a:latin typeface="Book Antiqua" panose="02040602050305030304" pitchFamily="18" charset="0"/>
              </a:rPr>
              <a:t>ei</a:t>
            </a:r>
            <a:r>
              <a:rPr lang="en-GB" sz="1600" dirty="0" smtClean="0">
                <a:latin typeface="Book Antiqua" panose="02040602050305030304" pitchFamily="18" charset="0"/>
              </a:rPr>
              <a:t> </a:t>
            </a:r>
            <a:r>
              <a:rPr lang="en-GB" sz="1600" dirty="0" err="1" smtClean="0">
                <a:latin typeface="Book Antiqua" panose="02040602050305030304" pitchFamily="18" charset="0"/>
              </a:rPr>
              <a:t>chwalu</a:t>
            </a:r>
            <a:r>
              <a:rPr lang="en-GB" sz="1600" dirty="0" smtClean="0">
                <a:latin typeface="Book Antiqua" panose="02040602050305030304" pitchFamily="18" charset="0"/>
              </a:rPr>
              <a:t>, </a:t>
            </a:r>
            <a:r>
              <a:rPr lang="en-GB" sz="1600" dirty="0" err="1" smtClean="0">
                <a:latin typeface="Book Antiqua" panose="02040602050305030304" pitchFamily="18" charset="0"/>
              </a:rPr>
              <a:t>beth</a:t>
            </a:r>
            <a:r>
              <a:rPr lang="en-GB" sz="1600" dirty="0" smtClean="0">
                <a:latin typeface="Book Antiqua" panose="02040602050305030304" pitchFamily="18" charset="0"/>
              </a:rPr>
              <a:t> </a:t>
            </a:r>
            <a:r>
              <a:rPr lang="en-GB" sz="1600" dirty="0" err="1" smtClean="0">
                <a:latin typeface="Book Antiqua" panose="02040602050305030304" pitchFamily="18" charset="0"/>
              </a:rPr>
              <a:t>byddai</a:t>
            </a:r>
            <a:r>
              <a:rPr lang="en-GB" sz="1600" dirty="0" smtClean="0">
                <a:latin typeface="Book Antiqua" panose="02040602050305030304" pitchFamily="18" charset="0"/>
              </a:rPr>
              <a:t> </a:t>
            </a:r>
            <a:r>
              <a:rPr lang="en-GB" sz="1600" dirty="0" err="1" smtClean="0">
                <a:latin typeface="Book Antiqua" panose="02040602050305030304" pitchFamily="18" charset="0"/>
              </a:rPr>
              <a:t>eich</a:t>
            </a:r>
            <a:r>
              <a:rPr lang="en-GB" sz="1600" dirty="0" smtClean="0">
                <a:latin typeface="Book Antiqua" panose="02040602050305030304" pitchFamily="18" charset="0"/>
              </a:rPr>
              <a:t> </a:t>
            </a:r>
            <a:r>
              <a:rPr lang="en-GB" sz="1600" dirty="0" err="1" smtClean="0">
                <a:latin typeface="Book Antiqua" panose="02040602050305030304" pitchFamily="18" charset="0"/>
              </a:rPr>
              <a:t>ymateb</a:t>
            </a:r>
            <a:r>
              <a:rPr lang="en-GB" sz="1600" dirty="0" smtClean="0">
                <a:latin typeface="Book Antiqua" panose="02040602050305030304" pitchFamily="18" charset="0"/>
              </a:rPr>
              <a:t>?</a:t>
            </a:r>
          </a:p>
        </p:txBody>
      </p:sp>
      <p:sp>
        <p:nvSpPr>
          <p:cNvPr id="7" name="TextBox 6">
            <a:hlinkClick r:id="rId4" action="ppaction://hlinksldjump"/>
          </p:cNvPr>
          <p:cNvSpPr txBox="1"/>
          <p:nvPr/>
        </p:nvSpPr>
        <p:spPr>
          <a:xfrm>
            <a:off x="6163053" y="6208708"/>
            <a:ext cx="2880320" cy="523220"/>
          </a:xfrm>
          <a:prstGeom prst="rect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i="1" dirty="0" err="1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Dyma</a:t>
            </a:r>
            <a:r>
              <a:rPr lang="en-GB" sz="1400" b="1" i="1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GB" sz="1400" b="1" i="1" dirty="0" err="1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sgerbwd</a:t>
            </a:r>
            <a:r>
              <a:rPr lang="en-GB" sz="1400" b="1" i="1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o </a:t>
            </a:r>
            <a:r>
              <a:rPr lang="en-GB" sz="1400" b="1" i="1" dirty="0" err="1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ystafell</a:t>
            </a:r>
            <a:r>
              <a:rPr lang="en-GB" sz="1400" b="1" i="1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GB" sz="1400" b="1" i="1" dirty="0" err="1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ddosbarth</a:t>
            </a:r>
            <a:r>
              <a:rPr lang="en-GB" sz="1400" b="1" i="1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. </a:t>
            </a:r>
            <a:r>
              <a:rPr lang="en-GB" sz="1400" b="1" i="1" dirty="0" err="1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Cynlluniwch</a:t>
            </a:r>
            <a:r>
              <a:rPr lang="en-GB" sz="1400" b="1" i="1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GB" sz="1400" b="1" i="1" dirty="0" err="1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eich</a:t>
            </a:r>
            <a:r>
              <a:rPr lang="en-GB" sz="1400" b="1" i="1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GB" sz="1400" b="1" i="1" dirty="0" err="1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ystafell</a:t>
            </a:r>
            <a:r>
              <a:rPr lang="en-GB" sz="1400" b="1" i="1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GB" sz="1400" b="1" i="1" dirty="0" err="1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ddelfrydol</a:t>
            </a:r>
            <a:r>
              <a:rPr lang="en-GB" sz="1400" b="1" i="1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.</a:t>
            </a:r>
            <a:endParaRPr lang="en-GB" sz="1400" b="1" i="1" dirty="0">
              <a:ln w="12700">
                <a:noFill/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Striped Right Arrow 7">
            <a:hlinkClick r:id="rId4" action="ppaction://hlinksldjump"/>
          </p:cNvPr>
          <p:cNvSpPr/>
          <p:nvPr/>
        </p:nvSpPr>
        <p:spPr>
          <a:xfrm rot="5400000" flipH="1">
            <a:off x="8148224" y="5906779"/>
            <a:ext cx="360040" cy="243817"/>
          </a:xfrm>
          <a:prstGeom prst="stripedRightArrow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G:\Capel Celyn Terfynol\Oriel\Images\gwagio.jp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115" y="-12699"/>
            <a:ext cx="2647885" cy="2597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delwedd.llgc.org.uk/delweddau/gch/gch14245.jpg?return_url=http%3a%2f%2fcat.llgc.org.uk%3a80%2fcgi-bin%2fgw%2fchameleon%3fsessionid%3d2015011616324227958%26skin%3dfull%26submittheform%3dSearch%26usersrch%3d1%26beginsrch%3d1%26function%3dINITREQ%26search%3dKEYWORD%26rootsearch%3dKEYWORD%26histsearch%3dKEYWORD%26elementcount%3d3%26lng%3dcy%26pos%3d1%26t1%3dgch14245%26u1%3d1035%26host%3dlisbon.llgc.org.uk%252B9901%252BDEFAULT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13"/>
          <a:stretch/>
        </p:blipFill>
        <p:spPr bwMode="auto">
          <a:xfrm>
            <a:off x="6496115" y="2620010"/>
            <a:ext cx="2656865" cy="201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delwedd.llgc.org.uk/delweddau/gch/gch14233.jpg?return_url=http%3a%2f%2fcat.llgc.org.uk%3a80%2fcgi-bin%2fgw%2fchameleon%3fsessionid%3d2015011616324227958%26skin%3dfull%26submittheform%3dSearch%26usersrch%3d1%26beginsrch%3d1%26function%3dINITREQ%26search%3dKEYWORD%26rootsearch%3dKEYWORD%26histsearch%3dKEYWORD%26elementcount%3d3%26lng%3dcy%26pos%3d1%26t1%3dgch14233%26u1%3d1035%26host%3dlisbon.llgc.org.uk%252B9901%252BDEFAULT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1" y="2637826"/>
            <a:ext cx="2617787" cy="1963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208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eft Arrow 4">
            <a:hlinkClick r:id="" action="ppaction://hlinkshowjump?jump=firstslide"/>
          </p:cNvPr>
          <p:cNvSpPr/>
          <p:nvPr/>
        </p:nvSpPr>
        <p:spPr>
          <a:xfrm>
            <a:off x="8460432" y="6165304"/>
            <a:ext cx="432048" cy="432048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179512" y="188640"/>
            <a:ext cx="849694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/>
              <a:t>Beth </a:t>
            </a:r>
            <a:r>
              <a:rPr lang="en-GB" sz="2800" b="1" dirty="0" err="1"/>
              <a:t>sy’n</a:t>
            </a:r>
            <a:r>
              <a:rPr lang="en-GB" sz="2800" b="1" dirty="0"/>
              <a:t> </a:t>
            </a:r>
            <a:r>
              <a:rPr lang="en-GB" sz="2800" b="1" dirty="0" err="1"/>
              <a:t>mynd</a:t>
            </a:r>
            <a:r>
              <a:rPr lang="en-GB" sz="2800" b="1" dirty="0"/>
              <a:t> </a:t>
            </a:r>
            <a:r>
              <a:rPr lang="en-GB" sz="2800" b="1" dirty="0" err="1"/>
              <a:t>trwy</a:t>
            </a:r>
            <a:r>
              <a:rPr lang="en-GB" sz="2800" b="1" dirty="0"/>
              <a:t> </a:t>
            </a:r>
            <a:r>
              <a:rPr lang="en-GB" sz="2800" b="1" dirty="0" err="1"/>
              <a:t>feddwl</a:t>
            </a:r>
            <a:r>
              <a:rPr lang="en-GB" sz="2800" b="1" dirty="0"/>
              <a:t> y </a:t>
            </a:r>
            <a:r>
              <a:rPr lang="en-GB" sz="2800" b="1" dirty="0" err="1"/>
              <a:t>plentyn</a:t>
            </a:r>
            <a:r>
              <a:rPr lang="en-GB" sz="2800" b="1" dirty="0"/>
              <a:t>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/>
              <a:t>Beth </a:t>
            </a:r>
            <a:r>
              <a:rPr lang="en-GB" sz="2800" b="1" dirty="0" err="1"/>
              <a:t>sy’n</a:t>
            </a:r>
            <a:r>
              <a:rPr lang="en-GB" sz="2800" b="1" dirty="0"/>
              <a:t> </a:t>
            </a:r>
            <a:r>
              <a:rPr lang="en-GB" sz="2800" b="1" dirty="0" err="1"/>
              <a:t>cael</a:t>
            </a:r>
            <a:r>
              <a:rPr lang="en-GB" sz="2800" b="1" dirty="0"/>
              <a:t> </a:t>
            </a:r>
            <a:r>
              <a:rPr lang="en-GB" sz="2800" b="1" dirty="0" err="1"/>
              <a:t>ei</a:t>
            </a:r>
            <a:r>
              <a:rPr lang="en-GB" sz="2800" b="1" dirty="0"/>
              <a:t> </a:t>
            </a:r>
            <a:r>
              <a:rPr lang="en-GB" sz="2800" b="1" dirty="0" err="1"/>
              <a:t>werthu</a:t>
            </a:r>
            <a:r>
              <a:rPr lang="en-GB" sz="2800" b="1" dirty="0"/>
              <a:t> </a:t>
            </a:r>
            <a:r>
              <a:rPr lang="en-GB" sz="2800" b="1" dirty="0" err="1"/>
              <a:t>yn</a:t>
            </a:r>
            <a:r>
              <a:rPr lang="en-GB" sz="2800" b="1" dirty="0"/>
              <a:t> </a:t>
            </a:r>
            <a:r>
              <a:rPr lang="en-GB" sz="2800" b="1" dirty="0" err="1"/>
              <a:t>yr</a:t>
            </a:r>
            <a:r>
              <a:rPr lang="en-GB" sz="2800" b="1" dirty="0"/>
              <a:t> </a:t>
            </a:r>
            <a:r>
              <a:rPr lang="en-GB" sz="2800" b="1" dirty="0" err="1"/>
              <a:t>ocsiwn</a:t>
            </a:r>
            <a:r>
              <a:rPr lang="en-GB" sz="2800" b="1" dirty="0"/>
              <a:t>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 err="1"/>
              <a:t>Sut</a:t>
            </a:r>
            <a:r>
              <a:rPr lang="en-GB" sz="2800" b="1" dirty="0"/>
              <a:t> </a:t>
            </a:r>
            <a:r>
              <a:rPr lang="en-GB" sz="2800" b="1" dirty="0" err="1" smtClean="0"/>
              <a:t>roedden</a:t>
            </a:r>
            <a:r>
              <a:rPr lang="en-GB" sz="2800" b="1" dirty="0" smtClean="0"/>
              <a:t> </a:t>
            </a:r>
            <a:r>
              <a:rPr lang="en-GB" sz="2800" b="1" dirty="0" err="1"/>
              <a:t>nhw’n</a:t>
            </a:r>
            <a:r>
              <a:rPr lang="en-GB" sz="2800" b="1" dirty="0"/>
              <a:t> </a:t>
            </a:r>
            <a:r>
              <a:rPr lang="en-GB" sz="2800" b="1" dirty="0" err="1"/>
              <a:t>symud</a:t>
            </a:r>
            <a:r>
              <a:rPr lang="en-GB" sz="2800" b="1" dirty="0"/>
              <a:t> </a:t>
            </a:r>
            <a:r>
              <a:rPr lang="en-GB" sz="2800" b="1" dirty="0" err="1"/>
              <a:t>dodrefn</a:t>
            </a:r>
            <a:r>
              <a:rPr lang="en-GB" sz="2800" b="1" dirty="0"/>
              <a:t>? </a:t>
            </a:r>
            <a:r>
              <a:rPr lang="en-GB" sz="2800" b="1" dirty="0" err="1"/>
              <a:t>Disgrifiwch</a:t>
            </a:r>
            <a:r>
              <a:rPr lang="en-GB" sz="2800" b="1" dirty="0"/>
              <a:t> </a:t>
            </a:r>
            <a:r>
              <a:rPr lang="en-GB" sz="2800" b="1" dirty="0" err="1"/>
              <a:t>drafnidiaeth</a:t>
            </a:r>
            <a:r>
              <a:rPr lang="en-GB" sz="2800" b="1" dirty="0"/>
              <a:t> y </a:t>
            </a:r>
            <a:r>
              <a:rPr lang="en-GB" sz="2800" b="1" dirty="0" err="1"/>
              <a:t>cyfnod</a:t>
            </a:r>
            <a:r>
              <a:rPr lang="en-GB" sz="2800" b="1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 err="1"/>
              <a:t>Sut</a:t>
            </a:r>
            <a:r>
              <a:rPr lang="en-GB" sz="2800" b="1" dirty="0"/>
              <a:t> </a:t>
            </a:r>
            <a:r>
              <a:rPr lang="en-GB" sz="2800" b="1" dirty="0" err="1" smtClean="0"/>
              <a:t>byddech</a:t>
            </a:r>
            <a:r>
              <a:rPr lang="en-GB" sz="2800" b="1" dirty="0" smtClean="0"/>
              <a:t> </a:t>
            </a:r>
            <a:r>
              <a:rPr lang="en-GB" sz="2800" b="1" dirty="0" err="1"/>
              <a:t>chi’n</a:t>
            </a:r>
            <a:r>
              <a:rPr lang="en-GB" sz="2800" b="1" dirty="0"/>
              <a:t> </a:t>
            </a:r>
            <a:r>
              <a:rPr lang="en-GB" sz="2800" b="1" dirty="0" err="1"/>
              <a:t>teimlo</a:t>
            </a:r>
            <a:r>
              <a:rPr lang="en-GB" sz="2800" b="1" dirty="0"/>
              <a:t> </a:t>
            </a:r>
            <a:r>
              <a:rPr lang="en-GB" sz="2800" b="1" dirty="0" smtClean="0"/>
              <a:t>am </a:t>
            </a:r>
            <a:r>
              <a:rPr lang="en-GB" sz="2800" b="1" dirty="0" err="1" smtClean="0"/>
              <a:t>orfod</a:t>
            </a:r>
            <a:r>
              <a:rPr lang="en-GB" sz="2800" b="1" dirty="0" smtClean="0"/>
              <a:t> </a:t>
            </a:r>
            <a:r>
              <a:rPr lang="en-GB" sz="2800" b="1" dirty="0" err="1"/>
              <a:t>symud</a:t>
            </a:r>
            <a:r>
              <a:rPr lang="en-GB" sz="2800" b="1" dirty="0"/>
              <a:t> i </a:t>
            </a:r>
            <a:r>
              <a:rPr lang="en-GB" sz="2800" b="1" dirty="0" err="1"/>
              <a:t>ysgol</a:t>
            </a:r>
            <a:r>
              <a:rPr lang="en-GB" sz="2800" b="1" dirty="0"/>
              <a:t> </a:t>
            </a:r>
            <a:r>
              <a:rPr lang="en-GB" sz="2800" b="1" dirty="0" err="1"/>
              <a:t>newydd</a:t>
            </a:r>
            <a:r>
              <a:rPr lang="en-GB" sz="2800" b="1" dirty="0"/>
              <a:t>/</a:t>
            </a:r>
            <a:r>
              <a:rPr lang="en-GB" sz="2800" b="1" dirty="0" err="1"/>
              <a:t>colli</a:t>
            </a:r>
            <a:r>
              <a:rPr lang="en-GB" sz="2800" b="1" dirty="0"/>
              <a:t> </a:t>
            </a:r>
            <a:r>
              <a:rPr lang="en-GB" sz="2800" b="1" dirty="0" err="1"/>
              <a:t>ffrindiau</a:t>
            </a:r>
            <a:r>
              <a:rPr lang="en-GB" sz="2800" b="1" dirty="0"/>
              <a:t>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/>
              <a:t>Y </a:t>
            </a:r>
            <a:r>
              <a:rPr lang="en-GB" sz="2800" b="1" dirty="0" err="1"/>
              <a:t>capel</a:t>
            </a:r>
            <a:r>
              <a:rPr lang="en-GB" sz="2800" b="1" dirty="0"/>
              <a:t> </a:t>
            </a:r>
            <a:r>
              <a:rPr lang="en-GB" sz="2800" b="1" dirty="0" err="1"/>
              <a:t>oedd</a:t>
            </a:r>
            <a:r>
              <a:rPr lang="en-GB" sz="2800" b="1" dirty="0"/>
              <a:t> y man </a:t>
            </a:r>
            <a:r>
              <a:rPr lang="en-GB" sz="2800" b="1" dirty="0" err="1"/>
              <a:t>cyfarfod</a:t>
            </a:r>
            <a:r>
              <a:rPr lang="en-GB" sz="2800" b="1" dirty="0"/>
              <a:t> </a:t>
            </a:r>
            <a:r>
              <a:rPr lang="en-GB" sz="2800" b="1" dirty="0" err="1"/>
              <a:t>yn</a:t>
            </a:r>
            <a:r>
              <a:rPr lang="en-GB" sz="2800" b="1" dirty="0"/>
              <a:t> y </a:t>
            </a:r>
            <a:r>
              <a:rPr lang="en-GB" sz="2800" b="1" dirty="0" err="1"/>
              <a:t>pentref</a:t>
            </a:r>
            <a:r>
              <a:rPr lang="en-GB" sz="2800" b="1" dirty="0"/>
              <a:t>, pa le </a:t>
            </a:r>
            <a:r>
              <a:rPr lang="en-GB" sz="2800" b="1" dirty="0" err="1"/>
              <a:t>neu</a:t>
            </a:r>
            <a:r>
              <a:rPr lang="en-GB" sz="2800" b="1" dirty="0"/>
              <a:t> </a:t>
            </a:r>
            <a:r>
              <a:rPr lang="en-GB" sz="2800" b="1" dirty="0" err="1"/>
              <a:t>ddigwyddiad</a:t>
            </a:r>
            <a:r>
              <a:rPr lang="en-GB" sz="2800" b="1" dirty="0"/>
              <a:t> </a:t>
            </a:r>
            <a:r>
              <a:rPr lang="en-GB" sz="2800" b="1" dirty="0" err="1"/>
              <a:t>sy’n</a:t>
            </a:r>
            <a:r>
              <a:rPr lang="en-GB" sz="2800" b="1" dirty="0"/>
              <a:t> </a:t>
            </a:r>
            <a:r>
              <a:rPr lang="en-GB" sz="2800" b="1" dirty="0" err="1"/>
              <a:t>dod</a:t>
            </a:r>
            <a:r>
              <a:rPr lang="en-GB" sz="2800" b="1" dirty="0"/>
              <a:t> </a:t>
            </a:r>
            <a:r>
              <a:rPr lang="en-GB" sz="2800" b="1" dirty="0" smtClean="0"/>
              <a:t>â </a:t>
            </a:r>
            <a:r>
              <a:rPr lang="en-GB" sz="2800" b="1" dirty="0" err="1"/>
              <a:t>phobl</a:t>
            </a:r>
            <a:r>
              <a:rPr lang="en-GB" sz="2800" b="1" dirty="0"/>
              <a:t> at </a:t>
            </a:r>
            <a:r>
              <a:rPr lang="en-GB" sz="2800" b="1" dirty="0" err="1"/>
              <a:t>ei</a:t>
            </a:r>
            <a:r>
              <a:rPr lang="en-GB" sz="2800" b="1" dirty="0"/>
              <a:t> </a:t>
            </a:r>
            <a:r>
              <a:rPr lang="en-GB" sz="2800" b="1" dirty="0" err="1"/>
              <a:t>gilydd</a:t>
            </a:r>
            <a:r>
              <a:rPr lang="en-GB" sz="2800" b="1" dirty="0"/>
              <a:t> </a:t>
            </a:r>
            <a:r>
              <a:rPr lang="en-GB" sz="2800" b="1" dirty="0" err="1"/>
              <a:t>yn</a:t>
            </a:r>
            <a:r>
              <a:rPr lang="en-GB" sz="2800" b="1" dirty="0"/>
              <a:t> </a:t>
            </a:r>
            <a:r>
              <a:rPr lang="en-GB" sz="2800" b="1" dirty="0" err="1"/>
              <a:t>eich</a:t>
            </a:r>
            <a:r>
              <a:rPr lang="en-GB" sz="2800" b="1" dirty="0"/>
              <a:t> </a:t>
            </a:r>
            <a:r>
              <a:rPr lang="en-GB" sz="2800" b="1" dirty="0" err="1"/>
              <a:t>ardal</a:t>
            </a:r>
            <a:r>
              <a:rPr lang="en-GB" sz="2800" b="1" dirty="0"/>
              <a:t> chi </a:t>
            </a:r>
            <a:r>
              <a:rPr lang="en-GB" sz="2800" b="1" dirty="0" err="1"/>
              <a:t>heddiw</a:t>
            </a:r>
            <a:r>
              <a:rPr lang="en-GB" sz="2800" b="1" dirty="0"/>
              <a:t>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 err="1"/>
              <a:t>Petaech</a:t>
            </a:r>
            <a:r>
              <a:rPr lang="en-GB" sz="2800" b="1" dirty="0"/>
              <a:t> </a:t>
            </a:r>
            <a:r>
              <a:rPr lang="en-GB" sz="2800" b="1" dirty="0" err="1"/>
              <a:t>yn</a:t>
            </a:r>
            <a:r>
              <a:rPr lang="en-GB" sz="2800" b="1" dirty="0"/>
              <a:t> </a:t>
            </a:r>
            <a:r>
              <a:rPr lang="en-GB" sz="2800" b="1" dirty="0" err="1"/>
              <a:t>creu</a:t>
            </a:r>
            <a:r>
              <a:rPr lang="en-GB" sz="2800" b="1" dirty="0"/>
              <a:t> </a:t>
            </a:r>
            <a:r>
              <a:rPr lang="en-GB" sz="2800" b="1" dirty="0" err="1"/>
              <a:t>adeilad</a:t>
            </a:r>
            <a:r>
              <a:rPr lang="en-GB" sz="2800" b="1" dirty="0"/>
              <a:t> o Lego a </a:t>
            </a:r>
            <a:r>
              <a:rPr lang="en-GB" sz="2800" b="1" dirty="0" err="1"/>
              <a:t>rhywun</a:t>
            </a:r>
            <a:r>
              <a:rPr lang="en-GB" sz="2800" b="1" dirty="0"/>
              <a:t> </a:t>
            </a:r>
            <a:r>
              <a:rPr lang="en-GB" sz="2800" b="1" dirty="0" err="1"/>
              <a:t>yn</a:t>
            </a:r>
            <a:r>
              <a:rPr lang="en-GB" sz="2800" b="1" dirty="0"/>
              <a:t> </a:t>
            </a:r>
            <a:r>
              <a:rPr lang="en-GB" sz="2800" b="1" dirty="0" err="1"/>
              <a:t>ei</a:t>
            </a:r>
            <a:r>
              <a:rPr lang="en-GB" sz="2800" b="1" dirty="0"/>
              <a:t> </a:t>
            </a:r>
            <a:r>
              <a:rPr lang="en-GB" sz="2800" b="1" dirty="0" err="1"/>
              <a:t>chwalu</a:t>
            </a:r>
            <a:r>
              <a:rPr lang="en-GB" sz="2800" b="1" dirty="0"/>
              <a:t>, </a:t>
            </a:r>
            <a:r>
              <a:rPr lang="en-GB" sz="2800" b="1" dirty="0" err="1"/>
              <a:t>beth</a:t>
            </a:r>
            <a:r>
              <a:rPr lang="en-GB" sz="2800" b="1" dirty="0"/>
              <a:t> </a:t>
            </a:r>
            <a:r>
              <a:rPr lang="en-GB" sz="2800" b="1" dirty="0" err="1" smtClean="0"/>
              <a:t>byddai</a:t>
            </a:r>
            <a:r>
              <a:rPr lang="en-GB" sz="2800" b="1" dirty="0" smtClean="0"/>
              <a:t> </a:t>
            </a:r>
            <a:r>
              <a:rPr lang="en-GB" sz="2800" b="1" dirty="0" err="1"/>
              <a:t>eich</a:t>
            </a:r>
            <a:r>
              <a:rPr lang="en-GB" sz="2800" b="1" dirty="0"/>
              <a:t> </a:t>
            </a:r>
            <a:r>
              <a:rPr lang="en-GB" sz="2800" b="1" dirty="0" err="1"/>
              <a:t>ymateb</a:t>
            </a:r>
            <a:r>
              <a:rPr lang="en-GB" sz="2800" b="1" dirty="0" smtClean="0"/>
              <a:t>?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399628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eft Arrow 4">
            <a:hlinkClick r:id="" action="ppaction://hlinkshowjump?jump=firstslide"/>
          </p:cNvPr>
          <p:cNvSpPr/>
          <p:nvPr/>
        </p:nvSpPr>
        <p:spPr>
          <a:xfrm>
            <a:off x="8460432" y="6165304"/>
            <a:ext cx="432048" cy="432048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3" descr="E:\Celyn i CBAC\ADEILADAU\Deiniol Capel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525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Y Capel a'r Ysgol Sul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21652" y="116632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125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96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eft Arrow 4">
            <a:hlinkClick r:id="" action="ppaction://hlinkshowjump?jump=firstslide"/>
          </p:cNvPr>
          <p:cNvSpPr/>
          <p:nvPr/>
        </p:nvSpPr>
        <p:spPr>
          <a:xfrm>
            <a:off x="8460432" y="6165304"/>
            <a:ext cx="432048" cy="432048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5" descr="http://www.peoplescollectionwales.co.uk/sites/default/files/styles/item_detail/public/images/2014/February/GTJ11814_2.jpg?itok=haBtkywO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6" r="20435" b="9218"/>
          <a:stretch/>
        </p:blipFill>
        <p:spPr bwMode="auto">
          <a:xfrm>
            <a:off x="0" y="18364"/>
            <a:ext cx="7596336" cy="6843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489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delwedd.llgc.org.uk/delweddau/gch/gch14233.jpg?return_url=http%3a%2f%2fcat.llgc.org.uk%3a80%2fcgi-bin%2fgw%2fchameleon%3fsessionid%3d2015011616324227958%26skin%3dfull%26submittheform%3dSearch%26usersrch%3d1%26beginsrch%3d1%26function%3dINITREQ%26search%3dKEYWORD%26rootsearch%3dKEYWORD%26histsearch%3dKEYWORD%26elementcount%3d3%26lng%3dcy%26pos%3d1%26t1%3dgch14233%26u1%3d1035%26host%3dlisbon.llgc.org.uk%252B9901%252BDEFAUL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526"/>
            <a:ext cx="9144000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Left Arrow 4">
            <a:hlinkClick r:id="" action="ppaction://hlinkshowjump?jump=firstslide"/>
          </p:cNvPr>
          <p:cNvSpPr/>
          <p:nvPr/>
        </p:nvSpPr>
        <p:spPr>
          <a:xfrm>
            <a:off x="8460432" y="6165304"/>
            <a:ext cx="432048" cy="432048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79450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Capel Celyn Terfynol\Oriel\Images\gwagi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7020272" cy="6885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Left Arrow 4">
            <a:hlinkClick r:id="" action="ppaction://hlinkshowjump?jump=firstslide"/>
          </p:cNvPr>
          <p:cNvSpPr/>
          <p:nvPr/>
        </p:nvSpPr>
        <p:spPr>
          <a:xfrm>
            <a:off x="8460432" y="6165304"/>
            <a:ext cx="432048" cy="432048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6583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eft Arrow 4">
            <a:hlinkClick r:id="" action="ppaction://hlinkshowjump?jump=firstslide"/>
          </p:cNvPr>
          <p:cNvSpPr/>
          <p:nvPr/>
        </p:nvSpPr>
        <p:spPr>
          <a:xfrm>
            <a:off x="8460432" y="6165304"/>
            <a:ext cx="432048" cy="432048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4" descr="E:\Celyn i CBAC\CYMDEITHAS\Mynwent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92"/>
            <a:ext cx="8093139" cy="6858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Codi'r beddau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23528" y="5229200"/>
            <a:ext cx="1528936" cy="1528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891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5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delwedd.llgc.org.uk/delweddau/gch/gch14245.jpg?return_url=http%3a%2f%2fcat.llgc.org.uk%3a80%2fcgi-bin%2fgw%2fchameleon%3fsessionid%3d2015011616324227958%26skin%3dfull%26submittheform%3dSearch%26usersrch%3d1%26beginsrch%3d1%26function%3dINITREQ%26search%3dKEYWORD%26rootsearch%3dKEYWORD%26histsearch%3dKEYWORD%26elementcount%3d3%26lng%3dcy%26pos%3d1%26t1%3dgch14245%26u1%3d1035%26host%3dlisbon.llgc.org.uk%252B9901%252BDEFAUL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76256" cy="6859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Left Arrow 4">
            <a:hlinkClick r:id="" action="ppaction://hlinkshowjump?jump=firstslide"/>
          </p:cNvPr>
          <p:cNvSpPr/>
          <p:nvPr/>
        </p:nvSpPr>
        <p:spPr>
          <a:xfrm>
            <a:off x="8460432" y="6165304"/>
            <a:ext cx="432048" cy="432048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415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E:\Celyn i CBAC\CYMDEITHAS\GTJ10386_2 copy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34" y="0"/>
            <a:ext cx="110750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Left Arrow 4">
            <a:hlinkClick r:id="" action="ppaction://hlinkshowjump?jump=firstslide"/>
          </p:cNvPr>
          <p:cNvSpPr/>
          <p:nvPr/>
        </p:nvSpPr>
        <p:spPr>
          <a:xfrm>
            <a:off x="8460432" y="6165304"/>
            <a:ext cx="432048" cy="432048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Trysorau Cely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35801" y="5085184"/>
            <a:ext cx="1656184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891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2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Celyn i CBAC\POBL\GTJ10400_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709" y="0"/>
            <a:ext cx="1036435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Left Arrow 4">
            <a:hlinkClick r:id="" action="ppaction://hlinkshowjump?jump=firstslide"/>
          </p:cNvPr>
          <p:cNvSpPr/>
          <p:nvPr/>
        </p:nvSpPr>
        <p:spPr>
          <a:xfrm>
            <a:off x="8460432" y="6165304"/>
            <a:ext cx="432048" cy="432048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hlinkClick r:id="rId3" action="ppaction://hlinksldjump"/>
          </p:cNvPr>
          <p:cNvSpPr txBox="1"/>
          <p:nvPr/>
        </p:nvSpPr>
        <p:spPr>
          <a:xfrm>
            <a:off x="539552" y="5490373"/>
            <a:ext cx="3672408" cy="646331"/>
          </a:xfrm>
          <a:prstGeom prst="rect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i="1" dirty="0" err="1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Dyma</a:t>
            </a:r>
            <a:r>
              <a:rPr lang="en-GB" b="1" i="1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GB" b="1" i="1" dirty="0" err="1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sgerbwd</a:t>
            </a:r>
            <a:r>
              <a:rPr lang="en-GB" b="1" i="1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o </a:t>
            </a:r>
            <a:r>
              <a:rPr lang="en-GB" b="1" i="1" dirty="0" err="1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ystafell</a:t>
            </a:r>
            <a:r>
              <a:rPr lang="en-GB" b="1" i="1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GB" b="1" i="1" dirty="0" err="1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ddosbarth</a:t>
            </a:r>
            <a:r>
              <a:rPr lang="en-GB" b="1" i="1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. </a:t>
            </a:r>
            <a:r>
              <a:rPr lang="en-GB" b="1" i="1" dirty="0" err="1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Cynlluniwch</a:t>
            </a:r>
            <a:r>
              <a:rPr lang="en-GB" b="1" i="1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GB" b="1" i="1" dirty="0" err="1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eich</a:t>
            </a:r>
            <a:r>
              <a:rPr lang="en-GB" b="1" i="1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GB" b="1" i="1" dirty="0" err="1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ystafell</a:t>
            </a:r>
            <a:r>
              <a:rPr lang="en-GB" b="1" i="1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GB" b="1" i="1" dirty="0" err="1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ddelfrydol</a:t>
            </a:r>
            <a:r>
              <a:rPr lang="en-GB" b="1" i="1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.</a:t>
            </a:r>
            <a:endParaRPr lang="en-GB" b="1" i="1" dirty="0">
              <a:ln w="12700">
                <a:noFill/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830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</TotalTime>
  <Words>194</Words>
  <Application>Microsoft Office PowerPoint</Application>
  <PresentationFormat>Sioe Ar-sgrin (4:3)</PresentationFormat>
  <Paragraphs>15</Paragraphs>
  <Slides>10</Slides>
  <Notes>0</Notes>
  <HiddenSlides>0</HiddenSlides>
  <MMClips>3</MMClips>
  <ScaleCrop>false</ScaleCrop>
  <HeadingPairs>
    <vt:vector size="4" baseType="variant">
      <vt:variant>
        <vt:lpstr>Thema</vt:lpstr>
      </vt:variant>
      <vt:variant>
        <vt:i4>1</vt:i4>
      </vt:variant>
      <vt:variant>
        <vt:lpstr>Teitlau Sleidiau</vt:lpstr>
      </vt:variant>
      <vt:variant>
        <vt:i4>10</vt:i4>
      </vt:variant>
    </vt:vector>
  </HeadingPairs>
  <TitlesOfParts>
    <vt:vector size="11" baseType="lpstr">
      <vt:lpstr>Office Theme</vt:lpstr>
      <vt:lpstr>Cyflwyniad PowerPoint</vt:lpstr>
      <vt:lpstr>Cyflwyniad PowerPoint</vt:lpstr>
      <vt:lpstr>Cyflwyniad PowerPoint</vt:lpstr>
      <vt:lpstr>Cyflwyniad PowerPoint</vt:lpstr>
      <vt:lpstr>Cyflwyniad PowerPoint</vt:lpstr>
      <vt:lpstr>Cyflwyniad PowerPoint</vt:lpstr>
      <vt:lpstr>Cyflwyniad PowerPoint</vt:lpstr>
      <vt:lpstr>Cyflwyniad PowerPoint</vt:lpstr>
      <vt:lpstr>Cyflwyniad PowerPoint</vt:lpstr>
      <vt:lpstr>Cyflwyniad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WJEC</dc:creator>
  <cp:lastModifiedBy>WJEC</cp:lastModifiedBy>
  <cp:revision>40</cp:revision>
  <dcterms:created xsi:type="dcterms:W3CDTF">2014-04-03T08:56:10Z</dcterms:created>
  <dcterms:modified xsi:type="dcterms:W3CDTF">2015-01-16T16:57:50Z</dcterms:modified>
</cp:coreProperties>
</file>